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0000000000000000000"/>
      <p:regular r:id="rId10"/>
    </p:embeddedFont>
    <p:embeddedFont>
      <p:font typeface="Raleway Bold" charset="1" panose="00000000000000000000"/>
      <p:regular r:id="rId11"/>
    </p:embeddedFont>
    <p:embeddedFont>
      <p:font typeface="Raleway Italics" charset="1" panose="00000000000000000000"/>
      <p:regular r:id="rId12"/>
    </p:embeddedFont>
    <p:embeddedFont>
      <p:font typeface="Raleway Bold Italics" charset="1" panose="00000000000000000000"/>
      <p:regular r:id="rId13"/>
    </p:embeddedFont>
    <p:embeddedFont>
      <p:font typeface="Raleway Thin" charset="1" panose="00000000000000000000"/>
      <p:regular r:id="rId14"/>
    </p:embeddedFont>
    <p:embeddedFont>
      <p:font typeface="Raleway Thin Italics" charset="1" panose="00000000000000000000"/>
      <p:regular r:id="rId15"/>
    </p:embeddedFont>
    <p:embeddedFont>
      <p:font typeface="Raleway Extra-Light" charset="1" panose="00000000000000000000"/>
      <p:regular r:id="rId16"/>
    </p:embeddedFont>
    <p:embeddedFont>
      <p:font typeface="Raleway Extra-Light Italics" charset="1" panose="00000000000000000000"/>
      <p:regular r:id="rId17"/>
    </p:embeddedFont>
    <p:embeddedFont>
      <p:font typeface="Raleway Light" charset="1" panose="00000000000000000000"/>
      <p:regular r:id="rId18"/>
    </p:embeddedFont>
    <p:embeddedFont>
      <p:font typeface="Raleway Light Italics" charset="1" panose="00000000000000000000"/>
      <p:regular r:id="rId19"/>
    </p:embeddedFont>
    <p:embeddedFont>
      <p:font typeface="Raleway Medium" charset="1" panose="00000000000000000000"/>
      <p:regular r:id="rId20"/>
    </p:embeddedFont>
    <p:embeddedFont>
      <p:font typeface="Raleway Medium Italics" charset="1" panose="00000000000000000000"/>
      <p:regular r:id="rId21"/>
    </p:embeddedFont>
    <p:embeddedFont>
      <p:font typeface="Raleway Semi-Bold" charset="1" panose="00000000000000000000"/>
      <p:regular r:id="rId22"/>
    </p:embeddedFont>
    <p:embeddedFont>
      <p:font typeface="Raleway Semi-Bold Italics" charset="1" panose="00000000000000000000"/>
      <p:regular r:id="rId23"/>
    </p:embeddedFont>
    <p:embeddedFont>
      <p:font typeface="Raleway Ultra-Bold" charset="1" panose="00000000000000000000"/>
      <p:regular r:id="rId24"/>
    </p:embeddedFont>
    <p:embeddedFont>
      <p:font typeface="Raleway Ultra-Bold Italics" charset="1" panose="00000000000000000000"/>
      <p:regular r:id="rId25"/>
    </p:embeddedFont>
    <p:embeddedFont>
      <p:font typeface="Raleway Heavy" charset="1" panose="00000000000000000000"/>
      <p:regular r:id="rId26"/>
    </p:embeddedFont>
    <p:embeddedFont>
      <p:font typeface="Raleway Heavy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  <p:embeddedFont>
      <p:font typeface="Poppins" charset="1" panose="00000500000000000000"/>
      <p:regular r:id="rId34"/>
    </p:embeddedFont>
    <p:embeddedFont>
      <p:font typeface="Poppins Bold" charset="1" panose="00000800000000000000"/>
      <p:regular r:id="rId35"/>
    </p:embeddedFont>
    <p:embeddedFont>
      <p:font typeface="Poppins Italics" charset="1" panose="00000500000000000000"/>
      <p:regular r:id="rId36"/>
    </p:embeddedFont>
    <p:embeddedFont>
      <p:font typeface="Poppins Bold Italics" charset="1" panose="00000800000000000000"/>
      <p:regular r:id="rId37"/>
    </p:embeddedFont>
    <p:embeddedFont>
      <p:font typeface="Poppins Thin" charset="1" panose="00000300000000000000"/>
      <p:regular r:id="rId38"/>
    </p:embeddedFont>
    <p:embeddedFont>
      <p:font typeface="Poppins Thin Italics" charset="1" panose="00000300000000000000"/>
      <p:regular r:id="rId39"/>
    </p:embeddedFont>
    <p:embeddedFont>
      <p:font typeface="Poppins Extra-Light" charset="1" panose="00000300000000000000"/>
      <p:regular r:id="rId40"/>
    </p:embeddedFont>
    <p:embeddedFont>
      <p:font typeface="Poppins Extra-Light Italics" charset="1" panose="00000300000000000000"/>
      <p:regular r:id="rId41"/>
    </p:embeddedFont>
    <p:embeddedFont>
      <p:font typeface="Poppins Light" charset="1" panose="00000400000000000000"/>
      <p:regular r:id="rId42"/>
    </p:embeddedFont>
    <p:embeddedFont>
      <p:font typeface="Poppins Light Italics" charset="1" panose="00000400000000000000"/>
      <p:regular r:id="rId43"/>
    </p:embeddedFont>
    <p:embeddedFont>
      <p:font typeface="Poppins Medium" charset="1" panose="00000600000000000000"/>
      <p:regular r:id="rId44"/>
    </p:embeddedFont>
    <p:embeddedFont>
      <p:font typeface="Poppins Medium Italics" charset="1" panose="00000600000000000000"/>
      <p:regular r:id="rId45"/>
    </p:embeddedFont>
    <p:embeddedFont>
      <p:font typeface="Poppins Semi-Bold" charset="1" panose="00000700000000000000"/>
      <p:regular r:id="rId46"/>
    </p:embeddedFont>
    <p:embeddedFont>
      <p:font typeface="Poppins Semi-Bold Italics" charset="1" panose="00000700000000000000"/>
      <p:regular r:id="rId47"/>
    </p:embeddedFont>
    <p:embeddedFont>
      <p:font typeface="Poppins Ultra-Bold" charset="1" panose="00000900000000000000"/>
      <p:regular r:id="rId48"/>
    </p:embeddedFont>
    <p:embeddedFont>
      <p:font typeface="Poppins Ultra-Bold Italics" charset="1" panose="00000900000000000000"/>
      <p:regular r:id="rId49"/>
    </p:embeddedFont>
    <p:embeddedFont>
      <p:font typeface="Poppins Heavy" charset="1" panose="00000A00000000000000"/>
      <p:regular r:id="rId50"/>
    </p:embeddedFont>
    <p:embeddedFont>
      <p:font typeface="Poppins Heavy Italics" charset="1" panose="00000A00000000000000"/>
      <p:regular r:id="rId51"/>
    </p:embeddedFont>
    <p:embeddedFont>
      <p:font typeface="Open Sans" charset="1" panose="020B0606030504020204"/>
      <p:regular r:id="rId52"/>
    </p:embeddedFont>
    <p:embeddedFont>
      <p:font typeface="Open Sans Bold" charset="1" panose="020B0806030504020204"/>
      <p:regular r:id="rId53"/>
    </p:embeddedFont>
    <p:embeddedFont>
      <p:font typeface="Open Sans Italics" charset="1" panose="020B0606030504020204"/>
      <p:regular r:id="rId54"/>
    </p:embeddedFont>
    <p:embeddedFont>
      <p:font typeface="Open Sans Bold Italics" charset="1" panose="020B0806030504020204"/>
      <p:regular r:id="rId55"/>
    </p:embeddedFont>
    <p:embeddedFont>
      <p:font typeface="Open Sans Light" charset="1" panose="020B0306030504020204"/>
      <p:regular r:id="rId56"/>
    </p:embeddedFont>
    <p:embeddedFont>
      <p:font typeface="Open Sans Light Italics" charset="1" panose="020B0306030504020204"/>
      <p:regular r:id="rId57"/>
    </p:embeddedFont>
    <p:embeddedFont>
      <p:font typeface="Open Sans Ultra-Bold" charset="1" panose="00000000000000000000"/>
      <p:regular r:id="rId58"/>
    </p:embeddedFont>
    <p:embeddedFont>
      <p:font typeface="Open Sans Ultra-Bold Italics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74" Target="slides/slide1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olarimpulse.com/hydrogen-mobility-solutions" TargetMode="External" Type="http://schemas.openxmlformats.org/officeDocument/2006/relationships/hyperlink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2611" y="2512190"/>
            <a:ext cx="13885266" cy="308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64"/>
              </a:lnSpc>
            </a:pPr>
            <a:r>
              <a:rPr lang="en-US" sz="8760" spc="-148">
                <a:solidFill>
                  <a:srgbClr val="FFFFFF"/>
                </a:solidFill>
                <a:latin typeface="Poppins Bold"/>
              </a:rPr>
              <a:t>US Air Quality Analysis</a:t>
            </a:r>
          </a:p>
          <a:p>
            <a:pPr>
              <a:lnSpc>
                <a:spcPts val="1184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6400" y="7787640"/>
            <a:ext cx="3112422" cy="193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Ashwin Jain 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Kelvin Ramos </a:t>
            </a:r>
          </a:p>
          <a:p>
            <a:pPr>
              <a:lnSpc>
                <a:spcPts val="3839"/>
              </a:lnSpc>
            </a:pPr>
            <a:r>
              <a:rPr lang="en-US" sz="2399">
                <a:solidFill>
                  <a:srgbClr val="D9D9D9"/>
                </a:solidFill>
                <a:latin typeface="Poppins"/>
              </a:rPr>
              <a:t>Jayashree Kotte</a:t>
            </a:r>
          </a:p>
          <a:p>
            <a:pPr>
              <a:lnSpc>
                <a:spcPts val="383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33017" y="1475440"/>
            <a:ext cx="10426283" cy="7782860"/>
          </a:xfrm>
          <a:custGeom>
            <a:avLst/>
            <a:gdLst/>
            <a:ahLst/>
            <a:cxnLst/>
            <a:rect r="r" b="b" t="t" l="l"/>
            <a:pathLst>
              <a:path h="7782860" w="10426283">
                <a:moveTo>
                  <a:pt x="0" y="0"/>
                </a:moveTo>
                <a:lnTo>
                  <a:pt x="10426283" y="0"/>
                </a:lnTo>
                <a:lnTo>
                  <a:pt x="10426283" y="7782860"/>
                </a:lnTo>
                <a:lnTo>
                  <a:pt x="0" y="778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6" t="0" r="-42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7901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08663"/>
            <a:ext cx="4954727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 we have the chart representing the different cities and the respective CO (Carbon Monoxide) levels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52698" y="1702776"/>
            <a:ext cx="10479718" cy="7370858"/>
          </a:xfrm>
          <a:custGeom>
            <a:avLst/>
            <a:gdLst/>
            <a:ahLst/>
            <a:cxnLst/>
            <a:rect r="r" b="b" t="t" l="l"/>
            <a:pathLst>
              <a:path h="7370858" w="10479718">
                <a:moveTo>
                  <a:pt x="0" y="0"/>
                </a:moveTo>
                <a:lnTo>
                  <a:pt x="10479717" y="0"/>
                </a:lnTo>
                <a:lnTo>
                  <a:pt x="10479717" y="7370858"/>
                </a:lnTo>
                <a:lnTo>
                  <a:pt x="0" y="7370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7901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08663"/>
            <a:ext cx="4954727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Here, we have the chart representing CO (Carbon Monoxide) levels and the AQI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22527" y="1702776"/>
            <a:ext cx="10819027" cy="7528754"/>
          </a:xfrm>
          <a:custGeom>
            <a:avLst/>
            <a:gdLst/>
            <a:ahLst/>
            <a:cxnLst/>
            <a:rect r="r" b="b" t="t" l="l"/>
            <a:pathLst>
              <a:path h="7528754" w="10819027">
                <a:moveTo>
                  <a:pt x="0" y="0"/>
                </a:moveTo>
                <a:lnTo>
                  <a:pt x="10819028" y="0"/>
                </a:lnTo>
                <a:lnTo>
                  <a:pt x="10819028" y="7528753"/>
                </a:lnTo>
                <a:lnTo>
                  <a:pt x="0" y="752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7901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08663"/>
            <a:ext cx="4954727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Here, we have the chart representing the population in different cities and the respective CO (Carbon Monoxide) levels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4653" y="2743686"/>
            <a:ext cx="208105" cy="297293"/>
          </a:xfrm>
          <a:custGeom>
            <a:avLst/>
            <a:gdLst/>
            <a:ahLst/>
            <a:cxnLst/>
            <a:rect r="r" b="b" t="t" l="l"/>
            <a:pathLst>
              <a:path h="297293" w="208105">
                <a:moveTo>
                  <a:pt x="0" y="0"/>
                </a:moveTo>
                <a:lnTo>
                  <a:pt x="208105" y="0"/>
                </a:lnTo>
                <a:lnTo>
                  <a:pt x="208105" y="297294"/>
                </a:lnTo>
                <a:lnTo>
                  <a:pt x="0" y="29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1527" y="3257196"/>
            <a:ext cx="365405" cy="522007"/>
          </a:xfrm>
          <a:custGeom>
            <a:avLst/>
            <a:gdLst/>
            <a:ahLst/>
            <a:cxnLst/>
            <a:rect r="r" b="b" t="t" l="l"/>
            <a:pathLst>
              <a:path h="522007" w="365405">
                <a:moveTo>
                  <a:pt x="0" y="0"/>
                </a:moveTo>
                <a:lnTo>
                  <a:pt x="365405" y="0"/>
                </a:lnTo>
                <a:lnTo>
                  <a:pt x="365405" y="522007"/>
                </a:lnTo>
                <a:lnTo>
                  <a:pt x="0" y="522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7352672" cy="10287000"/>
            <a:chOff x="0" y="0"/>
            <a:chExt cx="19365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65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36506">
                  <a:moveTo>
                    <a:pt x="0" y="0"/>
                  </a:moveTo>
                  <a:lnTo>
                    <a:pt x="1936506" y="0"/>
                  </a:lnTo>
                  <a:lnTo>
                    <a:pt x="19365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365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589731" y="7183004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3" y="0"/>
                </a:lnTo>
                <a:lnTo>
                  <a:pt x="6267753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6212838" cy="288733"/>
            <a:chOff x="0" y="0"/>
            <a:chExt cx="1636303" cy="760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330884" y="1455379"/>
            <a:ext cx="10835643" cy="7376242"/>
          </a:xfrm>
          <a:custGeom>
            <a:avLst/>
            <a:gdLst/>
            <a:ahLst/>
            <a:cxnLst/>
            <a:rect r="r" b="b" t="t" l="l"/>
            <a:pathLst>
              <a:path h="7376242" w="10835643">
                <a:moveTo>
                  <a:pt x="0" y="0"/>
                </a:moveTo>
                <a:lnTo>
                  <a:pt x="10835643" y="0"/>
                </a:lnTo>
                <a:lnTo>
                  <a:pt x="10835643" y="7376242"/>
                </a:lnTo>
                <a:lnTo>
                  <a:pt x="0" y="737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167744"/>
            <a:ext cx="517929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Map 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86969"/>
            <a:ext cx="5184138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Here, we have a consolidated map view of the various cities in the US, including the city name, state name, population and AQI value.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1128" y="0"/>
            <a:ext cx="5443436" cy="5143500"/>
            <a:chOff x="0" y="0"/>
            <a:chExt cx="1290296" cy="121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68329" y="884641"/>
            <a:ext cx="4378003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Renewable fuel and clean energy production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8329" y="2034898"/>
            <a:ext cx="4109035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The most basic solution for air pollution is to move away from fossil fuels, replacing them with alternative energies like solar, wind and geothermal.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844564" y="0"/>
            <a:ext cx="5443436" cy="5143500"/>
            <a:chOff x="0" y="0"/>
            <a:chExt cx="1290296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11765" y="884641"/>
            <a:ext cx="434144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Energy conservation and efficiency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56928" y="1937103"/>
            <a:ext cx="4109035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Producing clean energy is crucial. But equally important is to reduce our consumption of energy by adopting responsible habits and using more efficient devices.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401128" y="5143500"/>
            <a:ext cx="5443436" cy="5143500"/>
            <a:chOff x="0" y="0"/>
            <a:chExt cx="1290296" cy="121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68329" y="6128675"/>
            <a:ext cx="4109035" cy="84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Eco-friendly transportation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68329" y="7220239"/>
            <a:ext cx="4109035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Shifting to electric vehicles and </a:t>
            </a:r>
            <a:r>
              <a:rPr lang="en-US" sz="1800" u="sng">
                <a:solidFill>
                  <a:srgbClr val="FFFFFF"/>
                </a:solidFill>
                <a:latin typeface="Poppins"/>
                <a:hlinkClick r:id="rId2" tooltip="https://solarimpulse.com/hydrogen-mobility-solutions"/>
              </a:rPr>
              <a:t>hydrogen vehicles</a:t>
            </a:r>
            <a:r>
              <a:rPr lang="en-US" sz="1800">
                <a:solidFill>
                  <a:srgbClr val="FFFFFF"/>
                </a:solidFill>
                <a:latin typeface="Poppins"/>
              </a:rPr>
              <a:t>, and promoting shared mobility (i.e carpooling, and public transports) could reduce air pollution.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844564" y="5143500"/>
            <a:ext cx="5443436" cy="5143500"/>
            <a:chOff x="0" y="0"/>
            <a:chExt cx="1290296" cy="1219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0296" cy="1219200"/>
            </a:xfrm>
            <a:custGeom>
              <a:avLst/>
              <a:gdLst/>
              <a:ahLst/>
              <a:cxnLst/>
              <a:rect r="r" b="b" t="t" l="l"/>
              <a:pathLst>
                <a:path h="1219200" w="1290296">
                  <a:moveTo>
                    <a:pt x="0" y="0"/>
                  </a:moveTo>
                  <a:lnTo>
                    <a:pt x="1290296" y="0"/>
                  </a:lnTo>
                  <a:lnTo>
                    <a:pt x="1290296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90296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511765" y="6128675"/>
            <a:ext cx="324471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Green building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56928" y="7109350"/>
            <a:ext cx="4109035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From planning to demolition, green building aims to create environmentally responsible and resource-efficient structures to reduce their carbon footprint.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97011"/>
            <a:ext cx="51807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101010"/>
                </a:solidFill>
                <a:latin typeface="Poppins Bold"/>
              </a:rPr>
              <a:t>Solutions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1201801" y="5219620"/>
            <a:ext cx="8127642" cy="6605556"/>
          </a:xfrm>
          <a:custGeom>
            <a:avLst/>
            <a:gdLst/>
            <a:ahLst/>
            <a:cxnLst/>
            <a:rect r="r" b="b" t="t" l="l"/>
            <a:pathLst>
              <a:path h="6605556" w="8127642">
                <a:moveTo>
                  <a:pt x="0" y="0"/>
                </a:moveTo>
                <a:lnTo>
                  <a:pt x="8127642" y="0"/>
                </a:lnTo>
                <a:lnTo>
                  <a:pt x="8127642" y="6605556"/>
                </a:lnTo>
                <a:lnTo>
                  <a:pt x="0" y="660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59369" y="4643438"/>
            <a:ext cx="6815878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6121614" cy="5143500"/>
            <a:chOff x="0" y="0"/>
            <a:chExt cx="1451049" cy="1219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1049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51049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21496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Problem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002" y="6539839"/>
            <a:ext cx="4717091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Air pollution is the fourth leading risk factor for early death, contributing to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over 7 million (1 out of 8) deaths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, as estimated by the WHO.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Up to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99% of us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 are breathing polluted air,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cutting lives short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 by an average of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2.2 years across the globe.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87217" y="-1676277"/>
            <a:ext cx="12260528" cy="8939040"/>
          </a:xfrm>
          <a:custGeom>
            <a:avLst/>
            <a:gdLst/>
            <a:ahLst/>
            <a:cxnLst/>
            <a:rect r="r" b="b" t="t" l="l"/>
            <a:pathLst>
              <a:path h="8939040" w="12260528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21614" y="5143500"/>
            <a:ext cx="6044772" cy="5143500"/>
            <a:chOff x="0" y="0"/>
            <a:chExt cx="1432835" cy="1219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2835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32835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2835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04689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Problem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4689" y="6539839"/>
            <a:ext cx="3678622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It is associated with acute and chronic cardiovascular, respiratory illnesses, lung cancer, diabetes and poor birth outcomes.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166386" y="5143500"/>
            <a:ext cx="6121614" cy="5143500"/>
            <a:chOff x="0" y="0"/>
            <a:chExt cx="1451049" cy="1219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1049" cy="1219200"/>
            </a:xfrm>
            <a:custGeom>
              <a:avLst/>
              <a:gdLst/>
              <a:ahLst/>
              <a:cxnLst/>
              <a:rect r="r" b="b" t="t" l="l"/>
              <a:pathLst>
                <a:path h="1219200" w="1451049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349461" y="5934101"/>
            <a:ext cx="350949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/>
              </a:rPr>
              <a:t>Problem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0333" y="6539839"/>
            <a:ext cx="3678622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 As per a WHO report, Air Pollution and Child Health, estimated that outdoor and indoor air pollution resulted in </a:t>
            </a:r>
            <a:r>
              <a:rPr lang="en-US" sz="1800">
                <a:solidFill>
                  <a:srgbClr val="D9D9D9"/>
                </a:solidFill>
                <a:latin typeface="Poppins Bold"/>
              </a:rPr>
              <a:t>543,000 deaths in children</a:t>
            </a:r>
            <a:r>
              <a:rPr lang="en-US" sz="1800">
                <a:solidFill>
                  <a:srgbClr val="D9D9D9"/>
                </a:solidFill>
                <a:latin typeface="Poppins"/>
              </a:rPr>
              <a:t> under the age of 5 years in 2016.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3841053" y="1476100"/>
            <a:ext cx="104367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Why Air Quality?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33117" y="1431900"/>
            <a:ext cx="1189246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oppins Bold"/>
              </a:rPr>
              <a:t>Addressing Air Quality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962816" y="5158837"/>
            <a:ext cx="11662767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"/>
              </a:rPr>
              <a:t>Addressing Air Quality can have many benefits, including the following,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More stable climate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Improved Food Security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Healthier Ecosystem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Greater Social Equity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Stronger Economies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</a:rPr>
              <a:t>Clearer Views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32492" y="690541"/>
            <a:ext cx="8626808" cy="9289774"/>
            <a:chOff x="0" y="0"/>
            <a:chExt cx="2044873" cy="2202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4873" cy="2202020"/>
            </a:xfrm>
            <a:custGeom>
              <a:avLst/>
              <a:gdLst/>
              <a:ahLst/>
              <a:cxnLst/>
              <a:rect r="r" b="b" t="t" l="l"/>
              <a:pathLst>
                <a:path h="2202020" w="2044873">
                  <a:moveTo>
                    <a:pt x="0" y="0"/>
                  </a:moveTo>
                  <a:lnTo>
                    <a:pt x="2044873" y="0"/>
                  </a:lnTo>
                  <a:lnTo>
                    <a:pt x="2044873" y="2202020"/>
                  </a:lnTo>
                  <a:lnTo>
                    <a:pt x="0" y="22020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4873" cy="224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989037" y="690541"/>
            <a:ext cx="7983062" cy="9243291"/>
          </a:xfrm>
          <a:custGeom>
            <a:avLst/>
            <a:gdLst/>
            <a:ahLst/>
            <a:cxnLst/>
            <a:rect r="r" b="b" t="t" l="l"/>
            <a:pathLst>
              <a:path h="9243291" w="7983062">
                <a:moveTo>
                  <a:pt x="0" y="0"/>
                </a:moveTo>
                <a:lnTo>
                  <a:pt x="7983062" y="0"/>
                </a:lnTo>
                <a:lnTo>
                  <a:pt x="7983062" y="9243291"/>
                </a:lnTo>
                <a:lnTo>
                  <a:pt x="0" y="9243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2" t="-1788" r="-2828" b="-96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96460"/>
            <a:ext cx="4643986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We got world wide city data and extracted only the United States cities to start our analysis.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2833" y="708820"/>
            <a:ext cx="8326467" cy="9454284"/>
            <a:chOff x="0" y="0"/>
            <a:chExt cx="1973681" cy="2241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3681" cy="2241015"/>
            </a:xfrm>
            <a:custGeom>
              <a:avLst/>
              <a:gdLst/>
              <a:ahLst/>
              <a:cxnLst/>
              <a:rect r="r" b="b" t="t" l="l"/>
              <a:pathLst>
                <a:path h="2241015" w="1973681">
                  <a:moveTo>
                    <a:pt x="0" y="0"/>
                  </a:moveTo>
                  <a:lnTo>
                    <a:pt x="1973681" y="0"/>
                  </a:lnTo>
                  <a:lnTo>
                    <a:pt x="1973681" y="2241015"/>
                  </a:lnTo>
                  <a:lnTo>
                    <a:pt x="0" y="22410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73681" cy="2279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932833" y="708820"/>
            <a:ext cx="8034752" cy="9410324"/>
          </a:xfrm>
          <a:custGeom>
            <a:avLst/>
            <a:gdLst/>
            <a:ahLst/>
            <a:cxnLst/>
            <a:rect r="r" b="b" t="t" l="l"/>
            <a:pathLst>
              <a:path h="9410324" w="8034752">
                <a:moveTo>
                  <a:pt x="0" y="0"/>
                </a:moveTo>
                <a:lnTo>
                  <a:pt x="8034751" y="0"/>
                </a:lnTo>
                <a:lnTo>
                  <a:pt x="8034751" y="9410324"/>
                </a:lnTo>
                <a:lnTo>
                  <a:pt x="0" y="9410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96460"/>
            <a:ext cx="4643986" cy="506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Got a statistical overview of the dataframe and created new columns for Air Quality attributes,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AQI - Air Quality Index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CO - Carbon Monoxide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NO - Nitric Oxide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NO2 - Nitrogen Dioxide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O3 - Ozone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SO2 - Sufur Dioxide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PM2.5 - Paticulate Matter 2.5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PM10 - Particulate Matter 10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NH3 - Ammonia</a:t>
            </a:r>
          </a:p>
          <a:p>
            <a:pPr>
              <a:lnSpc>
                <a:spcPts val="2880"/>
              </a:lnSpc>
            </a:pP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772796"/>
            <a:ext cx="9147755" cy="9291813"/>
            <a:chOff x="0" y="0"/>
            <a:chExt cx="2168357" cy="2202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2202504"/>
            </a:xfrm>
            <a:custGeom>
              <a:avLst/>
              <a:gdLst/>
              <a:ahLst/>
              <a:cxnLst/>
              <a:rect r="r" b="b" t="t" l="l"/>
              <a:pathLst>
                <a:path h="2202504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2202504"/>
                  </a:lnTo>
                  <a:lnTo>
                    <a:pt x="0" y="22025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2240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772796"/>
            <a:ext cx="9147755" cy="9291813"/>
          </a:xfrm>
          <a:custGeom>
            <a:avLst/>
            <a:gdLst/>
            <a:ahLst/>
            <a:cxnLst/>
            <a:rect r="r" b="b" t="t" l="l"/>
            <a:pathLst>
              <a:path h="9291813" w="9147755">
                <a:moveTo>
                  <a:pt x="0" y="0"/>
                </a:moveTo>
                <a:lnTo>
                  <a:pt x="9147755" y="0"/>
                </a:lnTo>
                <a:lnTo>
                  <a:pt x="9147755" y="9291813"/>
                </a:lnTo>
                <a:lnTo>
                  <a:pt x="0" y="9291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9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96460"/>
            <a:ext cx="4643986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Fetched the real-time air pollution data from Open Weather Map website. Extracted the various air quality attributes and appended them to the usa dataframe.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1545" y="1403417"/>
            <a:ext cx="9147755" cy="8119927"/>
            <a:chOff x="0" y="0"/>
            <a:chExt cx="2168357" cy="1924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8357" cy="1924723"/>
            </a:xfrm>
            <a:custGeom>
              <a:avLst/>
              <a:gdLst/>
              <a:ahLst/>
              <a:cxnLst/>
              <a:rect r="r" b="b" t="t" l="l"/>
              <a:pathLst>
                <a:path h="1924723" w="2168357">
                  <a:moveTo>
                    <a:pt x="0" y="0"/>
                  </a:moveTo>
                  <a:lnTo>
                    <a:pt x="2168357" y="0"/>
                  </a:lnTo>
                  <a:lnTo>
                    <a:pt x="2168357" y="1924723"/>
                  </a:lnTo>
                  <a:lnTo>
                    <a:pt x="0" y="19247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8357" cy="1962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545" y="1602899"/>
            <a:ext cx="9147755" cy="7655401"/>
          </a:xfrm>
          <a:custGeom>
            <a:avLst/>
            <a:gdLst/>
            <a:ahLst/>
            <a:cxnLst/>
            <a:rect r="r" b="b" t="t" l="l"/>
            <a:pathLst>
              <a:path h="7655401" w="9147755">
                <a:moveTo>
                  <a:pt x="0" y="0"/>
                </a:moveTo>
                <a:lnTo>
                  <a:pt x="9147755" y="0"/>
                </a:lnTo>
                <a:lnTo>
                  <a:pt x="9147755" y="7655401"/>
                </a:lnTo>
                <a:lnTo>
                  <a:pt x="0" y="765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1" t="-350" r="0" b="-35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2082" y="1545749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082" y="2796460"/>
            <a:ext cx="4643986" cy="108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Dataframe sorted by descending values of AQI, to help see which cities have the highest Air Quality Index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72759" y="3284073"/>
            <a:ext cx="14142483" cy="6901227"/>
          </a:xfrm>
          <a:custGeom>
            <a:avLst/>
            <a:gdLst/>
            <a:ahLst/>
            <a:cxnLst/>
            <a:rect r="r" b="b" t="t" l="l"/>
            <a:pathLst>
              <a:path h="6901227" w="14142483">
                <a:moveTo>
                  <a:pt x="0" y="0"/>
                </a:moveTo>
                <a:lnTo>
                  <a:pt x="14142482" y="0"/>
                </a:lnTo>
                <a:lnTo>
                  <a:pt x="14142482" y="6901227"/>
                </a:lnTo>
                <a:lnTo>
                  <a:pt x="0" y="690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5" t="0" r="0" b="-127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97901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08663"/>
            <a:ext cx="4954727" cy="71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 we have the chart representing the states and the respective Air Quality Index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16325" cy="11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202144" y="620467"/>
            <a:ext cx="9057156" cy="9605353"/>
          </a:xfrm>
          <a:custGeom>
            <a:avLst/>
            <a:gdLst/>
            <a:ahLst/>
            <a:cxnLst/>
            <a:rect r="r" b="b" t="t" l="l"/>
            <a:pathLst>
              <a:path h="9605353" w="9057156">
                <a:moveTo>
                  <a:pt x="0" y="0"/>
                </a:moveTo>
                <a:lnTo>
                  <a:pt x="9057156" y="0"/>
                </a:lnTo>
                <a:lnTo>
                  <a:pt x="9057156" y="9605353"/>
                </a:lnTo>
                <a:lnTo>
                  <a:pt x="0" y="960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14397"/>
            <a:ext cx="362702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81247"/>
            <a:ext cx="4954727" cy="216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Here, we have an example of an independent state ("New Jersey") analysis as it is one of the most polluted states in the US. 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Poppins"/>
              </a:rPr>
              <a:t>Only the city of Newark was exploded to aid in visualization.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DAFplb7ba28</dc:identifier>
  <dcterms:modified xsi:type="dcterms:W3CDTF">2011-08-01T06:04:30Z</dcterms:modified>
  <cp:revision>1</cp:revision>
  <dc:title>US. Air Quality Analysis</dc:title>
</cp:coreProperties>
</file>